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handoutMasterIdLst>
    <p:handoutMasterId r:id="rId12"/>
  </p:handoutMasterIdLst>
  <p:sldIdLst>
    <p:sldId id="256" r:id="rId2"/>
    <p:sldId id="259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7FFA-F475-4BCF-ADB1-9804C96A457B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3DBF4-3680-4146-866A-43E2DEF5D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0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Nottingham University Hospitals Trust, Consultant Occupational Health  Physician | The Society of Occupational Medic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34" y="144462"/>
            <a:ext cx="10240566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9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marL="266700" lvl="0" indent="-180975"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7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5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7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6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E98CB6-767A-46E8-A26C-B75E4B2AAFFC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1607CA-C2E5-4A7B-B242-3E0E742CA52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h.nhs.uk/liver-service-hepatolog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ilie.wilkes@nuh.nhs.uk" TargetMode="External"/><Relationship Id="rId2" Type="http://schemas.openxmlformats.org/officeDocument/2006/relationships/hyperlink" Target="mailto:Peter.eddowes2@nuh.nhs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m.card@nuh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Hepatology ATP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2975" y="4048125"/>
            <a:ext cx="10401300" cy="75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2024062"/>
            <a:ext cx="10058400" cy="3566160"/>
          </a:xfrm>
        </p:spPr>
        <p:txBody>
          <a:bodyPr/>
          <a:lstStyle/>
          <a:p>
            <a:pPr algn="ctr"/>
            <a:r>
              <a:rPr lang="en-GB" dirty="0" smtClean="0"/>
              <a:t>We look forward to welcoming you to Nottingham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034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75921"/>
            <a:ext cx="10058400" cy="4558204"/>
          </a:xfrm>
        </p:spPr>
        <p:txBody>
          <a:bodyPr vert="horz" lIns="0" tIns="45720" rIns="0" bIns="45720" rtlCol="0">
            <a:normAutofit/>
          </a:bodyPr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Nottingham University Hospitals NHS Trust (NUH) </a:t>
            </a:r>
            <a:r>
              <a:rPr lang="en-GB" dirty="0" smtClean="0"/>
              <a:t>is one of the UK’s largest acute trusts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Services are split over two sites with hepatology mostly based at the Queen’s Medical Centre (QMC)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 are a team of 10 consultant hepatologists working alongside a team of specialist nurses, dietitians and pharmacists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 have c</a:t>
            </a:r>
            <a:r>
              <a:rPr lang="en-GB" dirty="0" smtClean="0"/>
              <a:t>lose </a:t>
            </a:r>
            <a:r>
              <a:rPr lang="en-GB" dirty="0" smtClean="0"/>
              <a:t>links with colleagues in </a:t>
            </a:r>
            <a:r>
              <a:rPr lang="en-GB" dirty="0" smtClean="0"/>
              <a:t>gastroenterology, HPB </a:t>
            </a:r>
            <a:r>
              <a:rPr lang="en-GB" dirty="0" smtClean="0"/>
              <a:t>surgery, radiology, histology and oncology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"/>
            <a:ext cx="1676400" cy="17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37"/>
            <a:ext cx="6096000" cy="344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437" y="3414713"/>
            <a:ext cx="442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Queen’s Medical Centre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29437" y="1800880"/>
            <a:ext cx="442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Nottingham City Hospital</a:t>
            </a:r>
          </a:p>
        </p:txBody>
      </p:sp>
    </p:spTree>
    <p:extLst>
      <p:ext uri="{BB962C8B-B14F-4D97-AF65-F5344CB8AC3E}">
        <p14:creationId xmlns:p14="http://schemas.microsoft.com/office/powerpoint/2010/main" val="21138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9274"/>
            <a:ext cx="10058400" cy="4515024"/>
          </a:xfrm>
        </p:spPr>
        <p:txBody>
          <a:bodyPr>
            <a:normAutofit fontScale="85000" lnSpcReduction="20000"/>
          </a:bodyPr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Inpatient </a:t>
            </a:r>
            <a:r>
              <a:rPr lang="en-GB" dirty="0"/>
              <a:t>and outpatient general hepatology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Transplant follow up and assessment clinics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Viral hepatitis </a:t>
            </a:r>
            <a:r>
              <a:rPr lang="en-GB" dirty="0" smtClean="0"/>
              <a:t>clinic </a:t>
            </a:r>
            <a:r>
              <a:rPr lang="en-GB" dirty="0"/>
              <a:t>– NUH hosts the regional ODN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Dedicated HCC </a:t>
            </a:r>
            <a:r>
              <a:rPr lang="en-GB" dirty="0" smtClean="0"/>
              <a:t>clinic </a:t>
            </a:r>
            <a:r>
              <a:rPr lang="en-GB" dirty="0"/>
              <a:t>to offer treatments including TACE, ablation and SABR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Advanced HPB endoscopy with daily ERCP/EUS lists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TIPSS and excellent links with interventional radiology colleagues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Close working with HPB surgery – NUH is the regional centre for HPB cancer </a:t>
            </a:r>
            <a:r>
              <a:rPr lang="en-GB" dirty="0" smtClean="0"/>
              <a:t>surgery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Weekly advanced care planning MDT to provide high quality care to some of our sickest patients</a:t>
            </a:r>
            <a:endParaRPr lang="en-GB" dirty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Alcohol care team with daily input to the inpatient service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We are a highly research active department with close ties to the BRC based in the University of Nottingham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/>
              <a:t>Specialist care for Wilson’s disease and </a:t>
            </a:r>
            <a:r>
              <a:rPr lang="en-GB" dirty="0" smtClean="0"/>
              <a:t>NET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endParaRPr lang="en-GB" dirty="0"/>
          </a:p>
          <a:p>
            <a:pPr marL="85725" indent="0" algn="ctr">
              <a:buNone/>
            </a:pPr>
            <a:r>
              <a:rPr lang="en-GB" dirty="0">
                <a:hlinkClick r:id="rId2"/>
              </a:rPr>
              <a:t>https://www.nuh.nhs.uk/liver-service-hepatology/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6 months Nottingham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6 months Cambridge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During your time in Nottingham we can tailor your training to meet your interests and PDP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There are opportunities to learn advanced skills in sub-speciality hepatology including HPB cancer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There are opportunities to gain skills in advanced HPB endoscopy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Weekly Duties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34819"/>
              </p:ext>
            </p:extLst>
          </p:nvPr>
        </p:nvGraphicFramePr>
        <p:xfrm>
          <a:off x="1097280" y="1962150"/>
          <a:ext cx="10058399" cy="390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899">
                  <a:extLst>
                    <a:ext uri="{9D8B030D-6E8A-4147-A177-3AD203B41FA5}">
                      <a16:colId xmlns:a16="http://schemas.microsoft.com/office/drawing/2014/main" val="3777495842"/>
                    </a:ext>
                  </a:extLst>
                </a:gridCol>
                <a:gridCol w="1921100">
                  <a:extLst>
                    <a:ext uri="{9D8B030D-6E8A-4147-A177-3AD203B41FA5}">
                      <a16:colId xmlns:a16="http://schemas.microsoft.com/office/drawing/2014/main" val="2074869946"/>
                    </a:ext>
                  </a:extLst>
                </a:gridCol>
                <a:gridCol w="1921100">
                  <a:extLst>
                    <a:ext uri="{9D8B030D-6E8A-4147-A177-3AD203B41FA5}">
                      <a16:colId xmlns:a16="http://schemas.microsoft.com/office/drawing/2014/main" val="2909037521"/>
                    </a:ext>
                  </a:extLst>
                </a:gridCol>
                <a:gridCol w="1921100">
                  <a:extLst>
                    <a:ext uri="{9D8B030D-6E8A-4147-A177-3AD203B41FA5}">
                      <a16:colId xmlns:a16="http://schemas.microsoft.com/office/drawing/2014/main" val="2957759104"/>
                    </a:ext>
                  </a:extLst>
                </a:gridCol>
                <a:gridCol w="1921100">
                  <a:extLst>
                    <a:ext uri="{9D8B030D-6E8A-4147-A177-3AD203B41FA5}">
                      <a16:colId xmlns:a16="http://schemas.microsoft.com/office/drawing/2014/main" val="1718631567"/>
                    </a:ext>
                  </a:extLst>
                </a:gridCol>
                <a:gridCol w="1921100">
                  <a:extLst>
                    <a:ext uri="{9D8B030D-6E8A-4147-A177-3AD203B41FA5}">
                      <a16:colId xmlns:a16="http://schemas.microsoft.com/office/drawing/2014/main" val="1527396823"/>
                    </a:ext>
                  </a:extLst>
                </a:gridCol>
              </a:tblGrid>
              <a:tr h="336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485" marR="7048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</a:p>
                  </a:txBody>
                  <a:tcPr marL="70485" marR="70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</a:p>
                  </a:txBody>
                  <a:tcPr marL="70485" marR="704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</a:p>
                  </a:txBody>
                  <a:tcPr marL="70485" marR="704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</a:p>
                  </a:txBody>
                  <a:tcPr marL="70485" marR="704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</a:p>
                  </a:txBody>
                  <a:tcPr marL="70485" marR="7048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7549"/>
                  </a:ext>
                </a:extLst>
              </a:tr>
              <a:tr h="1784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 smtClean="0">
                          <a:effectLst/>
                          <a:latin typeface="+mn-lt"/>
                          <a:ea typeface="+mn-ea"/>
                        </a:rPr>
                        <a:t>Morning</a:t>
                      </a:r>
                      <a:endParaRPr lang="en-GB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485" marR="70485"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Ward round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0485" marR="70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Ward round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ACP MDT</a:t>
                      </a:r>
                      <a:endParaRPr lang="en-GB" sz="17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7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485" marR="704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Ward round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Liver biopsy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ERCP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HCC clinic</a:t>
                      </a:r>
                    </a:p>
                  </a:txBody>
                  <a:tcPr marL="70485" marR="704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Ward round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Viral hepatitis clinic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IMT teaching</a:t>
                      </a:r>
                    </a:p>
                  </a:txBody>
                  <a:tcPr marL="70485" marR="704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Journal Club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HBP MDT</a:t>
                      </a:r>
                    </a:p>
                  </a:txBody>
                  <a:tcPr marL="70485" marR="7048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20247352"/>
                  </a:ext>
                </a:extLst>
              </a:tr>
              <a:tr h="1784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 smtClean="0">
                          <a:effectLst/>
                        </a:rPr>
                        <a:t>Afternoon</a:t>
                      </a:r>
                      <a:endParaRPr lang="en-GB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0485" marR="70485" marT="0" marB="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Audit/Research</a:t>
                      </a:r>
                    </a:p>
                  </a:txBody>
                  <a:tcPr marL="70485" marR="704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Histopathology meeting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Varices endoscopy list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Transplant Clinic (monthly)</a:t>
                      </a:r>
                    </a:p>
                  </a:txBody>
                  <a:tcPr marL="70485" marR="70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Liver clinic</a:t>
                      </a:r>
                    </a:p>
                  </a:txBody>
                  <a:tcPr marL="70485" marR="70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Pancreato</a:t>
                      </a: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-biliary clinic</a:t>
                      </a:r>
                    </a:p>
                  </a:txBody>
                  <a:tcPr marL="70485" marR="704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Audit/Research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Weekend prep ward round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Varices endoscopy list</a:t>
                      </a:r>
                    </a:p>
                  </a:txBody>
                  <a:tcPr marL="70485" marR="70485" marT="0" marB="0"/>
                </a:tc>
                <a:extLst>
                  <a:ext uri="{0D108BD9-81ED-4DB2-BD59-A6C34878D82A}">
                    <a16:rowId xmlns:a16="http://schemas.microsoft.com/office/drawing/2014/main" val="396625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The ATP doctor will contribute to the speciality on call rota both in hours and out of hours including 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Cover for gastroenterology and hepatology admissions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Acute GI bleed endoscopy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Support for the Hospital at Night team for gastroenterology and hepatology inpatients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There is daily support from </a:t>
            </a:r>
            <a:r>
              <a:rPr lang="en-GB" dirty="0" smtClean="0"/>
              <a:t>our specialist </a:t>
            </a:r>
            <a:r>
              <a:rPr lang="en-GB" dirty="0" smtClean="0"/>
              <a:t>nursing team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No GIM on call commitment 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3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Educational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Weekly journal club and case presentation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Weekly histology MDT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Weekly ward junior doctor teaching</a:t>
            </a:r>
          </a:p>
          <a:p>
            <a:pPr marL="266700" indent="-180975">
              <a:buFont typeface="Arial" panose="020B0604020202020204" pitchFamily="34" charset="0"/>
              <a:buChar char="•"/>
            </a:pPr>
            <a:endParaRPr lang="en-GB" dirty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Monthly clinical governance and M&amp;M meeting</a:t>
            </a:r>
          </a:p>
        </p:txBody>
      </p:sp>
    </p:spTree>
    <p:extLst>
      <p:ext uri="{BB962C8B-B14F-4D97-AF65-F5344CB8AC3E}">
        <p14:creationId xmlns:p14="http://schemas.microsoft.com/office/powerpoint/2010/main" val="31390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Hepatology ATP Link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Dr Peter Eddowes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Peter.eddowes2@nuh.nhs.uk</a:t>
            </a:r>
            <a:r>
              <a:rPr lang="en-GB" dirty="0" smtClean="0"/>
              <a:t> 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Deputy Divisional Director and Hepatology Lead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Dr Emilie Wilkes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>
                <a:hlinkClick r:id="rId3"/>
              </a:rPr>
              <a:t>Emilie.wilkes@nuh.nhs.uk</a:t>
            </a:r>
            <a:endParaRPr lang="en-GB" dirty="0" smtClean="0"/>
          </a:p>
          <a:p>
            <a:pPr marL="559308" lvl="1" indent="-1809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en-GB" dirty="0" smtClean="0"/>
              <a:t>Head of Service for Gastroenterology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/>
              <a:t>Dr Tim Card</a:t>
            </a:r>
          </a:p>
          <a:p>
            <a:pPr marL="559308" lvl="1" indent="-180975">
              <a:buFont typeface="Arial" panose="020B0604020202020204" pitchFamily="34" charset="0"/>
              <a:buChar char="•"/>
            </a:pPr>
            <a:r>
              <a:rPr lang="en-GB" dirty="0" smtClean="0">
                <a:hlinkClick r:id="rId4"/>
              </a:rPr>
              <a:t>Tim.card@nuh.nhs.uk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8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421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Retrospect</vt:lpstr>
      <vt:lpstr>Hepatology ATP</vt:lpstr>
      <vt:lpstr>Unit Overview</vt:lpstr>
      <vt:lpstr>PowerPoint Presentation</vt:lpstr>
      <vt:lpstr>Services</vt:lpstr>
      <vt:lpstr>The Rotation </vt:lpstr>
      <vt:lpstr>Example Weekly Duties</vt:lpstr>
      <vt:lpstr>On Call</vt:lpstr>
      <vt:lpstr>Regular Educational Meetings</vt:lpstr>
      <vt:lpstr>Useful Contacts</vt:lpstr>
      <vt:lpstr>We look forward to welcoming you to Nottingham</vt:lpstr>
    </vt:vector>
  </TitlesOfParts>
  <Company>Nottingham University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</dc:title>
  <dc:creator>EDDOWES, Peter (NOTTINGHAM UNIVERSITY HOSPITALS NHS TRUST)</dc:creator>
  <cp:lastModifiedBy>EDDOWES, Peter (NOTTINGHAM UNIVERSITY HOSPITALS NHS TRUST)</cp:lastModifiedBy>
  <cp:revision>10</cp:revision>
  <dcterms:created xsi:type="dcterms:W3CDTF">2022-12-02T09:01:19Z</dcterms:created>
  <dcterms:modified xsi:type="dcterms:W3CDTF">2022-12-02T18:33:10Z</dcterms:modified>
</cp:coreProperties>
</file>